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obster" pitchFamily="2" charset="77"/>
      <p:regular r:id="rId26"/>
    </p:embeddedFont>
    <p:embeddedFont>
      <p:font typeface="Lora" pitchFamily="2" charset="77"/>
      <p:regular r:id="rId27"/>
      <p:bold r:id="rId28"/>
      <p:italic r:id="rId29"/>
      <p:boldItalic r:id="rId30"/>
    </p:embeddedFont>
    <p:embeddedFont>
      <p:font typeface="Lora Medium" pitchFamily="2" charset="77"/>
      <p:regular r:id="rId31"/>
      <p:bold r:id="rId32"/>
      <p:italic r:id="rId33"/>
      <p:boldItalic r:id="rId34"/>
    </p:embeddedFont>
    <p:embeddedFont>
      <p:font typeface="Montserrat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b6261dd4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b6261dd49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cb6261dd4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cb6261dd4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b6261dd4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cb6261dd49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b6261dd4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cb6261dd4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b6261dd4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cb6261dd4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cb6261dd49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cb6261dd49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b6261dd49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cb6261dd49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811b32047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811b32047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11b32047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811b32047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11b32047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11b32047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b6261dd4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cb6261dd4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b6261dd4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cb6261dd4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b6261dd4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cb6261dd4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b6261dd4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cb6261dd4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cb6261dd4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cb6261dd4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1a71e81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1a71e81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cb6261dd4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cb6261dd4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upta-suyash.github.io" TargetMode="External"/><Relationship Id="rId7" Type="http://schemas.openxmlformats.org/officeDocument/2006/relationships/image" Target="../media/image4.png"/><Relationship Id="rId12" Type="http://schemas.openxmlformats.org/officeDocument/2006/relationships/hyperlink" Target="https://expolab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www.seas.upenn.edu/~mjamiri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silientdb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79450" y="-76200"/>
            <a:ext cx="85596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 Medium"/>
                <a:ea typeface="Lora Medium"/>
                <a:cs typeface="Lora Medium"/>
                <a:sym typeface="Lora Medium"/>
              </a:rPr>
              <a:t>Chemistry behind Agreement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7600" y="2495550"/>
            <a:ext cx="2862900" cy="19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Suyash Gupta</a:t>
            </a:r>
            <a:endParaRPr sz="1800" b="1">
              <a:latin typeface="Lora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SkyLab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UC Berkeley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3"/>
              </a:rPr>
              <a:t>gupta-suyash.github.io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00" y="4478350"/>
            <a:ext cx="1707289" cy="5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150" y="4591224"/>
            <a:ext cx="1804938" cy="31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5250" y="4433821"/>
            <a:ext cx="1707300" cy="69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3575" y="4522550"/>
            <a:ext cx="1516617" cy="4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338" y="1131072"/>
            <a:ext cx="1386126" cy="13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6800" y="1131075"/>
            <a:ext cx="1364475" cy="13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84075" y="1054875"/>
            <a:ext cx="1136975" cy="15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3"/>
          <p:cNvSpPr txBox="1">
            <a:spLocks noGrp="1"/>
          </p:cNvSpPr>
          <p:nvPr>
            <p:ph type="subTitle" idx="1"/>
          </p:nvPr>
        </p:nvSpPr>
        <p:spPr>
          <a:xfrm>
            <a:off x="3191750" y="2553100"/>
            <a:ext cx="3035400" cy="19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Mohammad Javad Amiri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UPenn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11"/>
              </a:rPr>
              <a:t>seas.upenn.edu/~mjamiri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ora Medium"/>
                <a:ea typeface="Lora Medium"/>
                <a:cs typeface="Lora Medium"/>
                <a:sym typeface="Lora Medium"/>
              </a:rPr>
              <a:t>On academic job market</a:t>
            </a:r>
            <a:endParaRPr sz="1800">
              <a:solidFill>
                <a:srgbClr val="FF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6474950" y="2553100"/>
            <a:ext cx="2487900" cy="14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Mohammad Sadoghi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ExpoLab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UC Davis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12"/>
              </a:rPr>
              <a:t>expolab.org</a:t>
            </a:r>
            <a:endParaRPr sz="1800">
              <a:solidFill>
                <a:srgbClr val="FF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Atoms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294967295"/>
          </p:nvPr>
        </p:nvSpPr>
        <p:spPr>
          <a:xfrm>
            <a:off x="1049425" y="1812525"/>
            <a:ext cx="76449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Smallest indivisible unit of an element.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Medium"/>
              <a:buChar char="●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Atoms define functional properties of an agreement protocol.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Atoms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4294967295"/>
          </p:nvPr>
        </p:nvSpPr>
        <p:spPr>
          <a:xfrm>
            <a:off x="974475" y="762000"/>
            <a:ext cx="7644900" cy="45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Failure</a:t>
            </a:r>
            <a:endParaRPr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Crash failure, unexpected restart, or malicious attack.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Quorum Size</a:t>
            </a:r>
            <a:endParaRPr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n-1 (2PC),   f+1 (</a:t>
            </a:r>
            <a:r>
              <a:rPr lang="en" sz="1800" dirty="0" err="1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Paxos</a:t>
            </a: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),   2f+1 (PBFT).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Topology</a:t>
            </a:r>
            <a:endParaRPr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star (centralized),   clique (decentralized),   ring (chain).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Distribution</a:t>
            </a: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 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data </a:t>
            </a:r>
            <a:r>
              <a:rPr lang="en" sz="1800" dirty="0" err="1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sharding</a:t>
            </a: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  and/or  replication.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Elements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4294967295"/>
          </p:nvPr>
        </p:nvSpPr>
        <p:spPr>
          <a:xfrm>
            <a:off x="1049425" y="1964925"/>
            <a:ext cx="76449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Composed of one or more atoms.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Medium"/>
              <a:buChar char="●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Represent the phases of an agreement protocol.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Elements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4294967295"/>
          </p:nvPr>
        </p:nvSpPr>
        <p:spPr>
          <a:xfrm>
            <a:off x="974475" y="838200"/>
            <a:ext cx="7644900" cy="4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Proposal (P)</a:t>
            </a:r>
            <a:endParaRPr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Proposal sent by a leader that includes a client transaction.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Vote (V)</a:t>
            </a:r>
            <a:endParaRPr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A node’s vote on the leader’s proposal.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Commit protocols </a:t>
            </a: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Wingdings" pitchFamily="2" charset="2"/>
              </a:rPr>
              <a:t></a:t>
            </a: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 abort or commit vote.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AFT protocols </a:t>
            </a: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Wingdings" pitchFamily="2" charset="2"/>
              </a:rPr>
              <a:t></a:t>
            </a: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 support for only valid proposal. 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Prepare (Pp) and Commit (Co)</a:t>
            </a:r>
            <a:endParaRPr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Leader attempts to inform nodes about common decision.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Not all protocols require both the elements.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Elements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4294967295"/>
          </p:nvPr>
        </p:nvSpPr>
        <p:spPr>
          <a:xfrm>
            <a:off x="974475" y="914400"/>
            <a:ext cx="7644900" cy="42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Execution (X)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Execution of client transactions.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Order-then-execute   vs.   Execute-then-order.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Checkpoint (Ch)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State exchange to ensure a common state across nodes.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Leader Election (Le)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Replacement of current leader when it fails.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New leader is expected to help commit the current proposal.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1052550" y="1927475"/>
            <a:ext cx="74319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Agreement Protocols: 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Compounds of Elements and Atoms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51425" y="4428625"/>
            <a:ext cx="1045500" cy="5634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51425" y="2526763"/>
            <a:ext cx="1045500" cy="5634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51425" y="1575825"/>
            <a:ext cx="1045500" cy="5634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51425" y="3477700"/>
            <a:ext cx="1045500" cy="5634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1277475" y="76200"/>
            <a:ext cx="70389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Elemental Protocols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4294967295"/>
          </p:nvPr>
        </p:nvSpPr>
        <p:spPr>
          <a:xfrm>
            <a:off x="57057" y="3216387"/>
            <a:ext cx="11472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Paxos</a:t>
            </a: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endParaRPr sz="24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4294967295"/>
          </p:nvPr>
        </p:nvSpPr>
        <p:spPr>
          <a:xfrm>
            <a:off x="143375" y="1366500"/>
            <a:ext cx="861600" cy="40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2PC:</a:t>
            </a:r>
            <a:endParaRPr sz="24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4294967295"/>
          </p:nvPr>
        </p:nvSpPr>
        <p:spPr>
          <a:xfrm>
            <a:off x="67600" y="4196563"/>
            <a:ext cx="10455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PBFT:</a:t>
            </a:r>
            <a:endParaRPr sz="24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 rotWithShape="1">
          <a:blip r:embed="rId3">
            <a:alphaModFix/>
          </a:blip>
          <a:srcRect l="94891"/>
          <a:stretch/>
        </p:blipFill>
        <p:spPr>
          <a:xfrm>
            <a:off x="5978600" y="1620363"/>
            <a:ext cx="260501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1926237" y="1620350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5">
            <a:alphaModFix/>
          </a:blip>
          <a:srcRect l="31396" r="60811"/>
          <a:stretch/>
        </p:blipFill>
        <p:spPr>
          <a:xfrm>
            <a:off x="2721025" y="3522213"/>
            <a:ext cx="408026" cy="4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>
            <a:spLocks noGrp="1"/>
          </p:cNvSpPr>
          <p:nvPr>
            <p:ph type="subTitle" idx="4294967295"/>
          </p:nvPr>
        </p:nvSpPr>
        <p:spPr>
          <a:xfrm>
            <a:off x="124749" y="2305400"/>
            <a:ext cx="861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3PC:</a:t>
            </a:r>
            <a:endParaRPr sz="24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l="4003" r="86295"/>
          <a:stretch/>
        </p:blipFill>
        <p:spPr>
          <a:xfrm>
            <a:off x="1401675" y="1668625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l="29333" r="60081"/>
          <a:stretch/>
        </p:blipFill>
        <p:spPr>
          <a:xfrm>
            <a:off x="2721025" y="1592425"/>
            <a:ext cx="539751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3">
            <a:alphaModFix/>
          </a:blip>
          <a:srcRect l="58214" r="31200" b="10"/>
          <a:stretch/>
        </p:blipFill>
        <p:spPr>
          <a:xfrm>
            <a:off x="4077525" y="1592438"/>
            <a:ext cx="539751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l="84381" r="5917"/>
          <a:stretch/>
        </p:blipFill>
        <p:spPr>
          <a:xfrm>
            <a:off x="5483912" y="1620363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3">
            <a:alphaModFix/>
          </a:blip>
          <a:srcRect r="94891" b="10"/>
          <a:stretch/>
        </p:blipFill>
        <p:spPr>
          <a:xfrm>
            <a:off x="1219190" y="1620375"/>
            <a:ext cx="260501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3234387" y="1620350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4643375" y="1620338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l="94891"/>
          <a:stretch/>
        </p:blipFill>
        <p:spPr>
          <a:xfrm>
            <a:off x="8640025" y="2447450"/>
            <a:ext cx="260501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 r="94891" b="10"/>
          <a:stretch/>
        </p:blipFill>
        <p:spPr>
          <a:xfrm>
            <a:off x="1195240" y="2523675"/>
            <a:ext cx="260501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l="4003" r="86295"/>
          <a:stretch/>
        </p:blipFill>
        <p:spPr>
          <a:xfrm>
            <a:off x="1401675" y="2523663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 rotWithShape="1">
          <a:blip r:embed="rId3">
            <a:alphaModFix/>
          </a:blip>
          <a:srcRect l="29333" r="60081"/>
          <a:stretch/>
        </p:blipFill>
        <p:spPr>
          <a:xfrm>
            <a:off x="2756937" y="2447463"/>
            <a:ext cx="539751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 l="58214" r="31200" b="10"/>
          <a:stretch/>
        </p:blipFill>
        <p:spPr>
          <a:xfrm>
            <a:off x="6799075" y="2447475"/>
            <a:ext cx="539751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l="84381" r="5917"/>
          <a:stretch/>
        </p:blipFill>
        <p:spPr>
          <a:xfrm>
            <a:off x="5459687" y="3503188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 rotWithShape="1">
          <a:blip r:embed="rId4">
            <a:alphaModFix/>
          </a:blip>
          <a:srcRect l="37700" r="55972"/>
          <a:stretch/>
        </p:blipFill>
        <p:spPr>
          <a:xfrm>
            <a:off x="4157276" y="2523650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 rotWithShape="1">
          <a:blip r:embed="rId4">
            <a:alphaModFix/>
          </a:blip>
          <a:srcRect l="37700" r="55972"/>
          <a:stretch/>
        </p:blipFill>
        <p:spPr>
          <a:xfrm>
            <a:off x="4100064" y="4428650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 rotWithShape="1">
          <a:blip r:embed="rId3">
            <a:alphaModFix/>
          </a:blip>
          <a:srcRect l="4003" r="86295"/>
          <a:stretch/>
        </p:blipFill>
        <p:spPr>
          <a:xfrm>
            <a:off x="1401675" y="4414813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 l="4003" r="86295"/>
          <a:stretch/>
        </p:blipFill>
        <p:spPr>
          <a:xfrm>
            <a:off x="1401675" y="3522213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 rotWithShape="1">
          <a:blip r:embed="rId3">
            <a:alphaModFix/>
          </a:blip>
          <a:srcRect l="58214" r="31200" b="10"/>
          <a:stretch/>
        </p:blipFill>
        <p:spPr>
          <a:xfrm>
            <a:off x="4077525" y="3454900"/>
            <a:ext cx="539751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84381" r="5917"/>
          <a:stretch/>
        </p:blipFill>
        <p:spPr>
          <a:xfrm>
            <a:off x="8142512" y="2447463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7318075" y="2447463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5976937" y="2447450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4617087" y="2523663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3234375" y="2481125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1926237" y="2523650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3">
            <a:alphaModFix/>
          </a:blip>
          <a:srcRect l="29333" r="60081"/>
          <a:stretch/>
        </p:blipFill>
        <p:spPr>
          <a:xfrm>
            <a:off x="5455637" y="2447463"/>
            <a:ext cx="539751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5">
            <a:alphaModFix/>
          </a:blip>
          <a:srcRect r="95025"/>
          <a:stretch/>
        </p:blipFill>
        <p:spPr>
          <a:xfrm>
            <a:off x="1219200" y="3522225"/>
            <a:ext cx="260500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 rotWithShape="1">
          <a:blip r:embed="rId5">
            <a:alphaModFix/>
          </a:blip>
          <a:srcRect r="95025"/>
          <a:stretch/>
        </p:blipFill>
        <p:spPr>
          <a:xfrm>
            <a:off x="5926825" y="3484125"/>
            <a:ext cx="260500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 rotWithShape="1">
          <a:blip r:embed="rId5">
            <a:alphaModFix/>
          </a:blip>
          <a:srcRect r="95025"/>
          <a:stretch/>
        </p:blipFill>
        <p:spPr>
          <a:xfrm>
            <a:off x="8640025" y="4414825"/>
            <a:ext cx="260500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 rotWithShape="1">
          <a:blip r:embed="rId5">
            <a:alphaModFix/>
          </a:blip>
          <a:srcRect r="95025"/>
          <a:stretch/>
        </p:blipFill>
        <p:spPr>
          <a:xfrm>
            <a:off x="1195250" y="4423738"/>
            <a:ext cx="260500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1926237" y="4406500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4618700" y="3503200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3234375" y="3522213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1926237" y="3503175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 rotWithShape="1">
          <a:blip r:embed="rId5">
            <a:alphaModFix/>
          </a:blip>
          <a:srcRect l="31396" r="60811"/>
          <a:stretch/>
        </p:blipFill>
        <p:spPr>
          <a:xfrm>
            <a:off x="2721025" y="4414813"/>
            <a:ext cx="40802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3296700" y="4377263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4617087" y="4406525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 rotWithShape="1">
          <a:blip r:embed="rId5">
            <a:alphaModFix/>
          </a:blip>
          <a:srcRect l="31396" r="60811"/>
          <a:stretch/>
        </p:blipFill>
        <p:spPr>
          <a:xfrm>
            <a:off x="5509925" y="4414813"/>
            <a:ext cx="40802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 rotWithShape="1">
          <a:blip r:embed="rId3">
            <a:alphaModFix/>
          </a:blip>
          <a:srcRect l="58214" r="31200" b="10"/>
          <a:stretch/>
        </p:blipFill>
        <p:spPr>
          <a:xfrm>
            <a:off x="6899225" y="4412625"/>
            <a:ext cx="539751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3">
            <a:alphaModFix/>
          </a:blip>
          <a:srcRect l="84381" r="5917"/>
          <a:stretch/>
        </p:blipFill>
        <p:spPr>
          <a:xfrm>
            <a:off x="8242662" y="4412613"/>
            <a:ext cx="494676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7418225" y="4412613"/>
            <a:ext cx="861600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4">
            <a:alphaModFix/>
          </a:blip>
          <a:srcRect l="8687" r="80291"/>
          <a:stretch/>
        </p:blipFill>
        <p:spPr>
          <a:xfrm>
            <a:off x="6077087" y="4412600"/>
            <a:ext cx="861600" cy="4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/>
          <p:nvPr/>
        </p:nvSpPr>
        <p:spPr>
          <a:xfrm>
            <a:off x="249750" y="3226250"/>
            <a:ext cx="1203300" cy="5910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295775" y="2092600"/>
            <a:ext cx="1203300" cy="5910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/>
          </p:nvPr>
        </p:nvSpPr>
        <p:spPr>
          <a:xfrm>
            <a:off x="1277475" y="76200"/>
            <a:ext cx="70389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Elemental Protocols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4294967295"/>
          </p:nvPr>
        </p:nvSpPr>
        <p:spPr>
          <a:xfrm>
            <a:off x="249750" y="1848836"/>
            <a:ext cx="14316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 dirty="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DPaxos</a:t>
            </a: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endParaRPr sz="24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1" name="Google Shape;301;p29"/>
          <p:cNvSpPr txBox="1">
            <a:spLocks noGrp="1"/>
          </p:cNvSpPr>
          <p:nvPr>
            <p:ph type="subTitle" idx="4294967295"/>
          </p:nvPr>
        </p:nvSpPr>
        <p:spPr>
          <a:xfrm>
            <a:off x="233375" y="3008000"/>
            <a:ext cx="1265700" cy="4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DPBFT:</a:t>
            </a:r>
            <a:endParaRPr sz="24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50" y="2133275"/>
            <a:ext cx="3681103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354" y="3280725"/>
            <a:ext cx="5543671" cy="4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1097525" y="36225"/>
            <a:ext cx="74319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What’s More?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9" name="Google Shape;309;p30"/>
          <p:cNvSpPr txBox="1">
            <a:spLocks noGrp="1"/>
          </p:cNvSpPr>
          <p:nvPr>
            <p:ph type="subTitle" idx="4294967295"/>
          </p:nvPr>
        </p:nvSpPr>
        <p:spPr>
          <a:xfrm>
            <a:off x="991025" y="2031875"/>
            <a:ext cx="76449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Multi-Leader (parallel) consensus protocols.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Mencius, RCC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subTitle" idx="4294967295"/>
          </p:nvPr>
        </p:nvSpPr>
        <p:spPr>
          <a:xfrm>
            <a:off x="991025" y="919750"/>
            <a:ext cx="76449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Reduced Phase Consensus protocols.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SpecPaxos, Zyzzyva, PoE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4294967295"/>
          </p:nvPr>
        </p:nvSpPr>
        <p:spPr>
          <a:xfrm>
            <a:off x="991025" y="3091825"/>
            <a:ext cx="76449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Global-scale consensus protocols.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GeoBFT, Steward, GEC, Ziziphus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12" name="Google Shape;312;p30"/>
          <p:cNvSpPr txBox="1">
            <a:spLocks noGrp="1"/>
          </p:cNvSpPr>
          <p:nvPr>
            <p:ph type="subTitle" idx="4294967295"/>
          </p:nvPr>
        </p:nvSpPr>
        <p:spPr>
          <a:xfrm>
            <a:off x="991025" y="4177275"/>
            <a:ext cx="76449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Sharded-replicated consensus protocols.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Spanner, MDCC, Sharper, RingBFT, ByShard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>
            <a:spLocks noGrp="1"/>
          </p:cNvSpPr>
          <p:nvPr>
            <p:ph type="title"/>
          </p:nvPr>
        </p:nvSpPr>
        <p:spPr>
          <a:xfrm>
            <a:off x="1097525" y="36225"/>
            <a:ext cx="74319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Conclusions and Future Work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subTitle" idx="4294967295"/>
          </p:nvPr>
        </p:nvSpPr>
        <p:spPr>
          <a:xfrm>
            <a:off x="1035350" y="1051775"/>
            <a:ext cx="80031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Our vision is to design a framework that unifies different agreement protocols and prevents future disparities.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4294967295"/>
          </p:nvPr>
        </p:nvSpPr>
        <p:spPr>
          <a:xfrm>
            <a:off x="3439100" y="4466175"/>
            <a:ext cx="22635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sz="2400" b="1">
              <a:solidFill>
                <a:srgbClr val="0000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subTitle" idx="4294967295"/>
          </p:nvPr>
        </p:nvSpPr>
        <p:spPr>
          <a:xfrm>
            <a:off x="1035350" y="2228575"/>
            <a:ext cx="8003100" cy="20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Medium"/>
              <a:buChar char="●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Designs untouched: deterministic protocols, asynchronous protocols, node recovery and reconfiguration, DAG-based ordering.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Medium"/>
              <a:buChar char="●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Unifying framework should permit arguing about properties like totality, validity, consistency, and termination.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>
            <a:spLocks noGrp="1"/>
          </p:cNvSpPr>
          <p:nvPr>
            <p:ph type="subTitle" idx="4294967295"/>
          </p:nvPr>
        </p:nvSpPr>
        <p:spPr>
          <a:xfrm>
            <a:off x="974475" y="381000"/>
            <a:ext cx="7644900" cy="45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What is this talk about?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Agreement protocols.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What is an agreement protocol?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	Helps to reach multiple parties a common decision.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Why agreement?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	Distributed systems with multiple nodes are common.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Any real-world application?</a:t>
            </a: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 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	Every distributed database system!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850" y="104925"/>
            <a:ext cx="1704175" cy="17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subTitle" idx="4294967295"/>
          </p:nvPr>
        </p:nvSpPr>
        <p:spPr>
          <a:xfrm>
            <a:off x="1049425" y="898125"/>
            <a:ext cx="7644900" cy="12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Commit Protocols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Agreement on transaction commit or abort.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Two-phase commit, Three-phase commit.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Agreement Protocol Types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294967295"/>
          </p:nvPr>
        </p:nvSpPr>
        <p:spPr>
          <a:xfrm>
            <a:off x="1049425" y="2384650"/>
            <a:ext cx="76449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Crash Fault-Tolerant (CFT) Protocols</a:t>
            </a:r>
            <a:endParaRPr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For consistent replication under crashes.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 dirty="0" err="1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Paxos</a:t>
            </a: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, Raft.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4294967295"/>
          </p:nvPr>
        </p:nvSpPr>
        <p:spPr>
          <a:xfrm>
            <a:off x="1049424" y="3691275"/>
            <a:ext cx="8003136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Arbitrary Fault-Tolerant (AFT) Protocols</a:t>
            </a:r>
            <a:endParaRPr sz="1800" b="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○"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For consistent replication under arbitrary faults (e.g. malicious).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○"/>
            </a:pPr>
            <a:r>
              <a:rPr lang="en" sz="1800" dirty="0">
                <a:solidFill>
                  <a:srgbClr val="000000"/>
                </a:solidFill>
                <a:latin typeface="Lora Medium"/>
                <a:ea typeface="Lora Medium"/>
                <a:cs typeface="Lora Medium"/>
                <a:sym typeface="Lora Medium"/>
              </a:rPr>
              <a:t>PBFT, PoE.</a:t>
            </a:r>
            <a:endParaRPr sz="1800" dirty="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subTitle" idx="4294967295"/>
          </p:nvPr>
        </p:nvSpPr>
        <p:spPr>
          <a:xfrm>
            <a:off x="1266675" y="1287875"/>
            <a:ext cx="7659900" cy="3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BFT Protocols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Char char="○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GeoBFT [VLDB’20], Sharper [Sigmod’21], ByShard[VLDB’21], RCC [ICDE’21], PoE [EDBT’22], ServerlessBFT [ICDE’23]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Commit Protocols.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Char char="○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EasyCommit [EDBT’18], QStore [EDBT’20]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1094375" y="0"/>
            <a:ext cx="7659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New Protocols are still in Production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So Are we done?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4294967295"/>
          </p:nvPr>
        </p:nvSpPr>
        <p:spPr>
          <a:xfrm>
            <a:off x="3500250" y="4253750"/>
            <a:ext cx="21435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0000"/>
                </a:solidFill>
                <a:latin typeface="Lora Medium"/>
                <a:ea typeface="Lora Medium"/>
                <a:cs typeface="Lora Medium"/>
                <a:sym typeface="Lora Medium"/>
              </a:rPr>
              <a:t>Unfortunately No!</a:t>
            </a:r>
            <a:endParaRPr sz="1800">
              <a:solidFill>
                <a:srgbClr val="FF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587" y="1066500"/>
            <a:ext cx="2620825" cy="28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300" y="1246000"/>
            <a:ext cx="1795125" cy="26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subTitle" idx="4294967295"/>
          </p:nvPr>
        </p:nvSpPr>
        <p:spPr>
          <a:xfrm>
            <a:off x="891925" y="1357400"/>
            <a:ext cx="4782000" cy="18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Incompatible algorithmic designs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Distinct schematic representations.</a:t>
            </a:r>
            <a:endParaRPr sz="1800" b="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Char char="●"/>
            </a:pPr>
            <a:r>
              <a:rPr lang="en"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Lack of common proof systems.</a:t>
            </a:r>
            <a:endParaRPr sz="1800">
              <a:solidFill>
                <a:srgbClr val="00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Challenges Due to Disparity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4294967295"/>
          </p:nvPr>
        </p:nvSpPr>
        <p:spPr>
          <a:xfrm>
            <a:off x="2323325" y="3813700"/>
            <a:ext cx="38577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FF0000"/>
                </a:solidFill>
                <a:latin typeface="Lora Medium"/>
                <a:ea typeface="Lora Medium"/>
                <a:cs typeface="Lora Medium"/>
                <a:sym typeface="Lora Medium"/>
              </a:rPr>
              <a:t>Disparity hurts Adoption</a:t>
            </a:r>
            <a:endParaRPr sz="2400">
              <a:solidFill>
                <a:srgbClr val="FF0000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837" y="1211675"/>
            <a:ext cx="2471938" cy="18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Exciting Prior Works 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294967295"/>
          </p:nvPr>
        </p:nvSpPr>
        <p:spPr>
          <a:xfrm>
            <a:off x="1199525" y="1178125"/>
            <a:ext cx="7596300" cy="3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en" sz="1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Calvin [SIGMOD’12], Tapir [SOSP’15]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, and </a:t>
            </a:r>
            <a:r>
              <a:rPr lang="en" sz="1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Janus [OSDI’16]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combine commitment and CFT.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en" sz="1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Deneva [VLDB’17]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framework helps to express different CC techniques.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en" sz="1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Sujaya et al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. </a:t>
            </a:r>
            <a:r>
              <a:rPr lang="en" sz="1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[VLDB’19]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present a framework to explain a subset of commitment and CFT protocols.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en" sz="1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DataCalculator [SIGMOD’18]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presents a unified framework for data-structures.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Our Prior Attempt: 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Unifying AFT Protocols</a:t>
            </a:r>
            <a:endParaRPr sz="36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550" y="2219775"/>
            <a:ext cx="3146675" cy="12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>
            <a:spLocks noGrp="1"/>
          </p:cNvSpPr>
          <p:nvPr>
            <p:ph type="subTitle" idx="4294967295"/>
          </p:nvPr>
        </p:nvSpPr>
        <p:spPr>
          <a:xfrm>
            <a:off x="5495544" y="4776400"/>
            <a:ext cx="3592181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Open sourced at </a:t>
            </a:r>
            <a:r>
              <a:rPr lang="en" sz="1200" u="sng" dirty="0">
                <a:solidFill>
                  <a:srgbClr val="1155CC"/>
                </a:solidFill>
                <a:latin typeface="Lora Medium"/>
                <a:ea typeface="Lora Medium"/>
                <a:cs typeface="Lora Medium"/>
                <a:sym typeface="Lora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https://resilientdb.com/</a:t>
            </a:r>
            <a:endParaRPr sz="1200" dirty="0">
              <a:solidFill>
                <a:srgbClr val="1155CC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1277475" y="0"/>
            <a:ext cx="70389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Vision: 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Unified Elemental Framework</a:t>
            </a:r>
            <a:endParaRPr sz="3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4294967295"/>
          </p:nvPr>
        </p:nvSpPr>
        <p:spPr>
          <a:xfrm>
            <a:off x="1804650" y="2310475"/>
            <a:ext cx="58026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Atoms, Elements and Compounds of Agreement.</a:t>
            </a:r>
            <a:endParaRPr sz="1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413" y="3135750"/>
            <a:ext cx="1921175" cy="192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641</Words>
  <Application>Microsoft Macintosh PowerPoint</Application>
  <PresentationFormat>On-screen Show (16:9)</PresentationFormat>
  <Paragraphs>128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Lora</vt:lpstr>
      <vt:lpstr>Arial</vt:lpstr>
      <vt:lpstr>Montserrat</vt:lpstr>
      <vt:lpstr>Lato</vt:lpstr>
      <vt:lpstr>Lora Medium</vt:lpstr>
      <vt:lpstr>Lobster</vt:lpstr>
      <vt:lpstr>Focus</vt:lpstr>
      <vt:lpstr>Chemistry behind Agreement</vt:lpstr>
      <vt:lpstr>PowerPoint Presentation</vt:lpstr>
      <vt:lpstr>Agreement Protocol Types</vt:lpstr>
      <vt:lpstr>New Protocols are still in Production</vt:lpstr>
      <vt:lpstr>So Are we done?</vt:lpstr>
      <vt:lpstr>Challenges Due to Disparity</vt:lpstr>
      <vt:lpstr>Exciting Prior Works </vt:lpstr>
      <vt:lpstr>Our Prior Attempt:  Unifying AFT Protocols</vt:lpstr>
      <vt:lpstr>Vision:  Unified Elemental Framework</vt:lpstr>
      <vt:lpstr>Atoms</vt:lpstr>
      <vt:lpstr>Atoms</vt:lpstr>
      <vt:lpstr>Elements</vt:lpstr>
      <vt:lpstr>Elements</vt:lpstr>
      <vt:lpstr>Elements</vt:lpstr>
      <vt:lpstr>Agreement Protocols:  Compounds of Elements and Atoms</vt:lpstr>
      <vt:lpstr>Elemental Protocols</vt:lpstr>
      <vt:lpstr>Elemental Protocols</vt:lpstr>
      <vt:lpstr>What’s More?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Chemistry behind Agreement</dc:title>
  <cp:lastModifiedBy>Suyash Gupta</cp:lastModifiedBy>
  <cp:revision>10</cp:revision>
  <dcterms:modified xsi:type="dcterms:W3CDTF">2023-01-11T08:01:35Z</dcterms:modified>
</cp:coreProperties>
</file>